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89" r:id="rId4"/>
    <p:sldId id="291" r:id="rId5"/>
    <p:sldId id="292" r:id="rId6"/>
    <p:sldId id="270" r:id="rId7"/>
    <p:sldId id="265" r:id="rId8"/>
    <p:sldId id="269" r:id="rId9"/>
    <p:sldId id="271" r:id="rId10"/>
    <p:sldId id="272" r:id="rId11"/>
    <p:sldId id="275" r:id="rId12"/>
    <p:sldId id="276" r:id="rId13"/>
    <p:sldId id="283" r:id="rId14"/>
    <p:sldId id="280" r:id="rId15"/>
    <p:sldId id="273" r:id="rId16"/>
    <p:sldId id="274" r:id="rId17"/>
    <p:sldId id="282" r:id="rId18"/>
    <p:sldId id="266" r:id="rId19"/>
    <p:sldId id="277" r:id="rId20"/>
    <p:sldId id="281" r:id="rId21"/>
    <p:sldId id="279" r:id="rId22"/>
    <p:sldId id="290" r:id="rId23"/>
    <p:sldId id="286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EE1"/>
    <a:srgbClr val="F6F0E2"/>
    <a:srgbClr val="5E3D1D"/>
    <a:srgbClr val="47270E"/>
    <a:srgbClr val="C9B89D"/>
    <a:srgbClr val="E75F0B"/>
    <a:srgbClr val="E6E7D5"/>
    <a:srgbClr val="003747"/>
    <a:srgbClr val="D6ABA6"/>
    <a:srgbClr val="E5E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4682" autoAdjust="0"/>
  </p:normalViewPr>
  <p:slideViewPr>
    <p:cSldViewPr>
      <p:cViewPr>
        <p:scale>
          <a:sx n="90" d="100"/>
          <a:sy n="90" d="100"/>
        </p:scale>
        <p:origin x="-2250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A979-89B4-484F-B45B-8C2622015620}" type="datetimeFigureOut">
              <a:rPr lang="ru-RU" smtClean="0"/>
              <a:t>04.07.2018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61D67-1C25-429D-A88C-F6078D244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47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D67-1C25-429D-A88C-F6078D2441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9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C2A4C3-96DD-4A88-AC55-3604F9D38173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BFFDC-9598-4F00-BDF4-5B05E4895624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82B3BF-1C22-4C7E-BD05-E7874D9943AD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7EB1B-571E-4C46-92BB-96B2C946FDC4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53104A-F124-4F5A-86B6-85359EA1F2AF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CC0D7-4304-4E69-B960-3A18C25ED0BB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altLang="zh-CN" noProof="0" smtClean="0"/>
              <a:t>Вставка таблицы</a:t>
            </a:r>
            <a:endParaRPr lang="zh-CN" alt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CBDE0D-ABA5-41AB-A2A9-47089F0B94B7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2BF0F-0741-4D97-ADB4-A1D689486988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D51127-AD9D-4B0A-B7A5-6EDE6E5DD306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1A384-F2A4-4C04-8899-F530490CC63E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646E4D-53C8-414B-BBE0-6133246B9C81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5952B-ACFC-42ED-848F-6B44AB2129F7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CF4646-75D1-4771-BE20-F5DDC724CC7B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B3F30-4196-4B7B-80B9-A9BD22CE2178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6600EB-86C7-417D-A0DD-5BEB9A0D5992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F1554-F466-4992-9C56-8760E82DE1AB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FCA98F-FEB9-4702-894D-8EC65F358EDE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2EF39-14A0-4B06-B34D-64F30B0626E5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A529AF-D4EC-4307-ADE8-26B9806BFFAE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73C93-DA79-49A8-A0E7-F6AD574DF2AB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1308D0-3987-4621-8063-A74B84263AF1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BFF8A-A512-415E-A243-E00A6F92744B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zh-CN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3A450A-D0C7-4AE4-9F3D-E5ADA229E7D9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CN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CFC59-433B-4135-B845-31F505220FC6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 style du titre</a:t>
            </a:r>
            <a:endParaRPr lang="fr-CA" altLang="zh-CN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Cliquez pour modifier les styles du texte du masque</a:t>
            </a:r>
          </a:p>
          <a:p>
            <a:pPr lvl="1"/>
            <a:r>
              <a:rPr lang="fr-FR" altLang="zh-CN" smtClean="0"/>
              <a:t>Deuxième niveau</a:t>
            </a:r>
          </a:p>
          <a:p>
            <a:pPr lvl="2"/>
            <a:r>
              <a:rPr lang="fr-FR" altLang="zh-CN" smtClean="0"/>
              <a:t>Troisième niveau</a:t>
            </a:r>
          </a:p>
          <a:p>
            <a:pPr lvl="3"/>
            <a:r>
              <a:rPr lang="fr-FR" altLang="zh-CN" smtClean="0"/>
              <a:t>Quatrième niveau</a:t>
            </a:r>
          </a:p>
          <a:p>
            <a:pPr lvl="4"/>
            <a:r>
              <a:rPr lang="fr-FR" altLang="zh-CN" smtClean="0"/>
              <a:t>Cinquième niveau</a:t>
            </a:r>
            <a:endParaRPr lang="fr-CA" altLang="zh-CN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F01E26D-FDEF-49F7-B77E-98044C39DD56}" type="datetimeFigureOut">
              <a:rPr lang="zh-CN" altLang="en-US"/>
              <a:pPr/>
              <a:t>2018/7/4</a:t>
            </a:fld>
            <a:endParaRPr lang="fr-CA" altLang="zh-CN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fr-CA" altLang="zh-CN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A24C87-DB7B-4BD0-82E4-E02231CE745D}" type="slidenum">
              <a:rPr lang="fr-CA" altLang="zh-CN"/>
              <a:pPr/>
              <a:t>‹#›</a:t>
            </a:fld>
            <a:endParaRPr lang="fr-CA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12771" y="3789040"/>
            <a:ext cx="5832648" cy="2520280"/>
          </a:xfrm>
        </p:spPr>
        <p:txBody>
          <a:bodyPr/>
          <a:lstStyle/>
          <a:p>
            <a:pPr marL="182880"/>
            <a:r>
              <a:rPr lang="ru-RU" b="1" dirty="0" err="1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Клейкі</a:t>
            </a:r>
            <a:r>
              <a:rPr lang="ru-RU" b="1" dirty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 </a:t>
            </a:r>
            <a:r>
              <a:rPr lang="ru-RU" b="1" dirty="0" err="1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стрічки</a:t>
            </a:r>
            <a:r>
              <a:rPr lang="ru-RU" b="1" dirty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 для </a:t>
            </a:r>
            <a:r>
              <a:rPr lang="ru-RU" b="1" dirty="0" err="1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будівництва</a:t>
            </a:r>
            <a:r>
              <a:rPr lang="en-US" b="1" dirty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 </a:t>
            </a:r>
            <a:r>
              <a:rPr lang="uk-UA" b="1" dirty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і </a:t>
            </a:r>
            <a:r>
              <a:rPr lang="ru-RU" b="1" dirty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ремонту              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266" y="960495"/>
            <a:ext cx="2592288" cy="2539564"/>
          </a:xfrm>
          <a:prstGeom prst="ellipse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5273599" y="116632"/>
            <a:ext cx="3851920" cy="131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880"/>
            <a:r>
              <a:rPr lang="uk-UA" b="1" dirty="0" smtClean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ТМ</a:t>
            </a:r>
            <a:r>
              <a:rPr lang="en-US" b="1" dirty="0" smtClean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Franklin Gothic Heavy" panose="020B0903020102020204" pitchFamily="34" charset="0"/>
              </a:rPr>
              <a:t> ELCOR </a:t>
            </a:r>
            <a:r>
              <a:rPr lang="ru-RU" b="1" dirty="0" err="1" smtClean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представля</a:t>
            </a:r>
            <a:r>
              <a:rPr lang="uk-UA" b="1" dirty="0" smtClean="0">
                <a:ln w="0"/>
                <a:solidFill>
                  <a:srgbClr val="E75F0B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є </a:t>
            </a:r>
            <a:endParaRPr lang="ru-RU" b="1" dirty="0">
              <a:ln w="0"/>
              <a:solidFill>
                <a:srgbClr val="E75F0B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375" y="190213"/>
            <a:ext cx="87531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вспінена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375" y="888698"/>
            <a:ext cx="49473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основа - </a:t>
            </a:r>
            <a:r>
              <a:rPr lang="ru-RU" dirty="0" err="1">
                <a:latin typeface="Segoe Print" panose="02000600000000000000" pitchFamily="2" charset="0"/>
              </a:rPr>
              <a:t>вспінений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en-US" dirty="0">
                <a:latin typeface="Segoe Print" panose="02000600000000000000" pitchFamily="2" charset="0"/>
              </a:rPr>
              <a:t>EVA (</a:t>
            </a:r>
            <a:r>
              <a:rPr lang="ru-RU" dirty="0" err="1">
                <a:latin typeface="Segoe Print" panose="02000600000000000000" pitchFamily="2" charset="0"/>
              </a:rPr>
              <a:t>етилвінілацетат</a:t>
            </a:r>
            <a:r>
              <a:rPr lang="ru-RU" dirty="0">
                <a:latin typeface="Segoe Print" panose="02000600000000000000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</a:t>
            </a:r>
            <a:r>
              <a:rPr lang="en-US" dirty="0">
                <a:latin typeface="Segoe Print" panose="02000600000000000000" pitchFamily="2" charset="0"/>
              </a:rPr>
              <a:t>Hot Melt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силіконізований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папір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163" t="6596" r="8791" b="13104"/>
          <a:stretch/>
        </p:blipFill>
        <p:spPr>
          <a:xfrm>
            <a:off x="5868144" y="682656"/>
            <a:ext cx="2389938" cy="290336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9549"/>
              </p:ext>
            </p:extLst>
          </p:nvPr>
        </p:nvGraphicFramePr>
        <p:xfrm>
          <a:off x="5256584" y="3716907"/>
          <a:ext cx="3707904" cy="246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24 мм 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039339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95108278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1313763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76766715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979928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97808"/>
              </p:ext>
            </p:extLst>
          </p:nvPr>
        </p:nvGraphicFramePr>
        <p:xfrm>
          <a:off x="211375" y="2920023"/>
          <a:ext cx="6413214" cy="381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2115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кріплення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неважких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предметів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 картинки,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плакати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фотокартки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15844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приклеювання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ребристих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нерівних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поверхонь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наприклад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вінілові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шпалери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640319"/>
                  </a:ext>
                </a:extLst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3779912" y="3432360"/>
            <a:ext cx="1184775" cy="2509949"/>
            <a:chOff x="3490888" y="3695111"/>
            <a:chExt cx="1184775" cy="250994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7064" y="5102978"/>
              <a:ext cx="1158599" cy="110208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0888" y="3695111"/>
              <a:ext cx="1184775" cy="1030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499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620688"/>
            <a:ext cx="8064896" cy="547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1375" y="190213"/>
            <a:ext cx="8753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вспінена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монтажна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для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внутрішніх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робіт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6438" t="9474" r="4191" b="7833"/>
          <a:stretch/>
        </p:blipFill>
        <p:spPr>
          <a:xfrm>
            <a:off x="6084167" y="683537"/>
            <a:ext cx="2520281" cy="3096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151" y="1230857"/>
            <a:ext cx="5152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вспінений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поліетилен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високої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якості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</a:t>
            </a:r>
            <a:r>
              <a:rPr lang="en-US" dirty="0">
                <a:latin typeface="Segoe Print" panose="02000600000000000000" pitchFamily="2" charset="0"/>
              </a:rPr>
              <a:t>Hot Melt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поліетиленова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50263"/>
              </p:ext>
            </p:extLst>
          </p:nvPr>
        </p:nvGraphicFramePr>
        <p:xfrm>
          <a:off x="179512" y="3020298"/>
          <a:ext cx="6413214" cy="4606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801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b="1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надійного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кріплення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плінтусів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пластикових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бордюрів</a:t>
                      </a:r>
                      <a:endParaRPr lang="ru-RU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90700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приклеювання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картинок,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табличок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декоративних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елементів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дзеркал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ru-RU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57401199"/>
                  </a:ext>
                </a:extLst>
              </a:tr>
              <a:tr h="76651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при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монтажі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з'єднанні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металевих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пластикових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конструкцій</a:t>
                      </a:r>
                      <a:endParaRPr lang="ru-RU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24970793"/>
                  </a:ext>
                </a:extLst>
              </a:tr>
              <a:tr h="76651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38410306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3594980" y="3140968"/>
            <a:ext cx="1409067" cy="3478697"/>
            <a:chOff x="3617621" y="3036427"/>
            <a:chExt cx="1013832" cy="300252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7621" y="5203109"/>
              <a:ext cx="889485" cy="835847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7621" y="3036427"/>
              <a:ext cx="989618" cy="849508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7621" y="4100594"/>
              <a:ext cx="1013832" cy="876208"/>
            </a:xfrm>
            <a:prstGeom prst="rect">
              <a:avLst/>
            </a:prstGeom>
          </p:spPr>
        </p:pic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324982"/>
              </p:ext>
            </p:extLst>
          </p:nvPr>
        </p:nvGraphicFramePr>
        <p:xfrm>
          <a:off x="5224721" y="3779881"/>
          <a:ext cx="3707904" cy="246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4978858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3853266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59013075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6302955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3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2247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38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375" y="190213"/>
            <a:ext cx="8753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вспінена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монтажна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для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зовнішніх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робіт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375" y="1277528"/>
            <a:ext cx="5013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вспінений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поліетилен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високої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якості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клей на </a:t>
            </a:r>
            <a:r>
              <a:rPr lang="ru-RU" dirty="0" err="1">
                <a:latin typeface="Segoe Print" panose="02000600000000000000" pitchFamily="2" charset="0"/>
              </a:rPr>
              <a:t>основі</a:t>
            </a:r>
            <a:r>
              <a:rPr lang="ru-RU" dirty="0">
                <a:latin typeface="Segoe Print" panose="02000600000000000000" pitchFamily="2" charset="0"/>
              </a:rPr>
              <a:t> натурального каучуку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поліетиленова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220084"/>
              </p:ext>
            </p:extLst>
          </p:nvPr>
        </p:nvGraphicFramePr>
        <p:xfrm>
          <a:off x="211375" y="3403455"/>
          <a:ext cx="6413214" cy="3348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050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стійка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до УФ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погодних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умов,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вологи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вулиці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Підходить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кріплення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вивісок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табличок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інших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предметів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130587"/>
            <a:ext cx="1230653" cy="1170621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571906"/>
              </p:ext>
            </p:extLst>
          </p:nvPr>
        </p:nvGraphicFramePr>
        <p:xfrm>
          <a:off x="5224721" y="3779881"/>
          <a:ext cx="3707904" cy="141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4978858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19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3853266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35" y="901844"/>
            <a:ext cx="2130157" cy="25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90213"/>
            <a:ext cx="9143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надміцна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клейка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на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акриловій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основі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375" y="1277528"/>
            <a:ext cx="436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вспінений</a:t>
            </a:r>
            <a:r>
              <a:rPr lang="ru-RU" dirty="0">
                <a:latin typeface="Segoe Print" panose="02000600000000000000" pitchFamily="2" charset="0"/>
              </a:rPr>
              <a:t> акрил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поліетилен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30408"/>
              </p:ext>
            </p:extLst>
          </p:nvPr>
        </p:nvGraphicFramePr>
        <p:xfrm>
          <a:off x="211375" y="2950209"/>
          <a:ext cx="6413214" cy="362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745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Використання:</a:t>
                      </a:r>
                      <a:endParaRPr lang="ru-RU" b="1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поверхонь,що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піддаються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великим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навантаженням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вібрації</a:t>
                      </a:r>
                      <a:endParaRPr lang="ru-RU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підходить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зовнішніх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робіт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3538307" y="3981828"/>
            <a:ext cx="1005624" cy="1886929"/>
            <a:chOff x="3732947" y="3660411"/>
            <a:chExt cx="1005624" cy="174557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947" y="3660411"/>
              <a:ext cx="977556" cy="89571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4918" y="4571511"/>
              <a:ext cx="983653" cy="834473"/>
            </a:xfrm>
            <a:prstGeom prst="rect">
              <a:avLst/>
            </a:prstGeom>
          </p:spPr>
        </p:pic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287255"/>
              </p:ext>
            </p:extLst>
          </p:nvPr>
        </p:nvGraphicFramePr>
        <p:xfrm>
          <a:off x="5202324" y="4043161"/>
          <a:ext cx="3707904" cy="105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19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9193490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20297"/>
            <a:ext cx="2102366" cy="25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Резинові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ущільнювачі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uk-UA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endParaRPr lang="ru-RU" sz="2600" b="1" baseline="30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26723"/>
              </p:ext>
            </p:extLst>
          </p:nvPr>
        </p:nvGraphicFramePr>
        <p:xfrm>
          <a:off x="4988623" y="3850444"/>
          <a:ext cx="3919281" cy="246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427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306427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306427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Форма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Р-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профіль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D-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профіль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23388216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E-</a:t>
                      </a:r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профіль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8414730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Р-профіль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коричневий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543438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D-</a:t>
                      </a:r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профіль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коричневий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9103316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E-</a:t>
                      </a:r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профіль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6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коричневий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906664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1375" y="839926"/>
            <a:ext cx="443263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EPDM-</a:t>
            </a:r>
            <a:r>
              <a:rPr lang="ru-RU" dirty="0" err="1">
                <a:latin typeface="Segoe Print" panose="02000600000000000000" pitchFamily="2" charset="0"/>
              </a:rPr>
              <a:t>гума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клейкий шар - </a:t>
            </a:r>
            <a:r>
              <a:rPr lang="ru-RU" dirty="0" err="1">
                <a:latin typeface="Segoe Print" panose="02000600000000000000" pitchFamily="2" charset="0"/>
              </a:rPr>
              <a:t>натуральний</a:t>
            </a:r>
            <a:r>
              <a:rPr lang="ru-RU" dirty="0">
                <a:latin typeface="Segoe Print" panose="02000600000000000000" pitchFamily="2" charset="0"/>
              </a:rPr>
              <a:t> каучук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силіконізований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папір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58171"/>
              </p:ext>
            </p:extLst>
          </p:nvPr>
        </p:nvGraphicFramePr>
        <p:xfrm>
          <a:off x="211375" y="3382415"/>
          <a:ext cx="7456970" cy="293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8485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728485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050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Застосовуються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ущільнення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вікон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дверей,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що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відкриваються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з метою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попередження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протягів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втрати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тепла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шумоізоляції</a:t>
                      </a:r>
                      <a:endParaRPr lang="ru-RU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64" y="3249891"/>
            <a:ext cx="1137499" cy="3369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61" t="5662" r="2275" b="6028"/>
          <a:stretch/>
        </p:blipFill>
        <p:spPr>
          <a:xfrm>
            <a:off x="4805496" y="777185"/>
            <a:ext cx="396044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7" y="4558033"/>
            <a:ext cx="2714082" cy="20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973" y="698447"/>
            <a:ext cx="8064896" cy="547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817" y="6381328"/>
            <a:ext cx="1728192" cy="476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375" y="190213"/>
            <a:ext cx="87531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Алюмінієва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375" y="888698"/>
            <a:ext cx="51660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алюмінієва</a:t>
            </a:r>
            <a:r>
              <a:rPr lang="ru-RU" dirty="0">
                <a:latin typeface="Segoe Print" panose="02000600000000000000" pitchFamily="2" charset="0"/>
              </a:rPr>
              <a:t> фольга 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</a:t>
            </a:r>
            <a:r>
              <a:rPr lang="ru-RU" dirty="0" err="1">
                <a:latin typeface="Segoe Print" panose="02000600000000000000" pitchFamily="2" charset="0"/>
              </a:rPr>
              <a:t>акриловий</a:t>
            </a:r>
            <a:r>
              <a:rPr lang="ru-RU" dirty="0">
                <a:latin typeface="Segoe Print" panose="02000600000000000000" pitchFamily="2" charset="0"/>
              </a:rPr>
              <a:t> сольвент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силіконізований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папір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59402"/>
              </p:ext>
            </p:extLst>
          </p:nvPr>
        </p:nvGraphicFramePr>
        <p:xfrm>
          <a:off x="211375" y="2670281"/>
          <a:ext cx="6413214" cy="296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721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1188493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766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Герметизація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теплоізоляційних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вентеляційних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матеріалів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стиків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швів</a:t>
                      </a:r>
                      <a:endParaRPr lang="ru-RU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1202649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захист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від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проникнення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пари,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запобігання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корозії</a:t>
                      </a:r>
                      <a:endParaRPr lang="ru-RU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5740119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898" y="5317114"/>
            <a:ext cx="1385538" cy="1260150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194881"/>
              </p:ext>
            </p:extLst>
          </p:nvPr>
        </p:nvGraphicFramePr>
        <p:xfrm>
          <a:off x="5377436" y="3645024"/>
          <a:ext cx="3766563" cy="105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519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165022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165022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металік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металік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039339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14440" t="19473" r="12216" b="18153"/>
          <a:stretch/>
        </p:blipFill>
        <p:spPr>
          <a:xfrm>
            <a:off x="5723055" y="888698"/>
            <a:ext cx="2895814" cy="25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7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620688"/>
            <a:ext cx="8064896" cy="547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6381328"/>
            <a:ext cx="1728192" cy="4766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260648"/>
            <a:ext cx="87531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Металізована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  <a:p>
            <a:r>
              <a:rPr lang="en-US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ru-RU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375" y="908720"/>
            <a:ext cx="4864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двуосно-</a:t>
            </a:r>
            <a:r>
              <a:rPr lang="ru-RU" dirty="0" err="1">
                <a:latin typeface="Segoe Print" panose="02000600000000000000" pitchFamily="2" charset="0"/>
              </a:rPr>
              <a:t>орієнтований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поліпропілен</a:t>
            </a:r>
            <a:r>
              <a:rPr lang="ru-RU" dirty="0">
                <a:latin typeface="Segoe Print" panose="02000600000000000000" pitchFamily="2" charset="0"/>
              </a:rPr>
              <a:t> (ВОРР), </a:t>
            </a:r>
            <a:r>
              <a:rPr lang="ru-RU" dirty="0" err="1">
                <a:latin typeface="Segoe Print" panose="02000600000000000000" pitchFamily="2" charset="0"/>
              </a:rPr>
              <a:t>металізований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алюмінієм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 * </a:t>
            </a:r>
            <a:r>
              <a:rPr lang="ru-RU" dirty="0" err="1">
                <a:latin typeface="Segoe Print" panose="02000600000000000000" pitchFamily="2" charset="0"/>
              </a:rPr>
              <a:t>клеєвий</a:t>
            </a:r>
            <a:r>
              <a:rPr lang="ru-RU" dirty="0">
                <a:latin typeface="Segoe Print" panose="02000600000000000000" pitchFamily="2" charset="0"/>
              </a:rPr>
              <a:t> шар на </a:t>
            </a:r>
            <a:r>
              <a:rPr lang="ru-RU" dirty="0" err="1">
                <a:latin typeface="Segoe Print" panose="02000600000000000000" pitchFamily="2" charset="0"/>
              </a:rPr>
              <a:t>основі</a:t>
            </a:r>
            <a:r>
              <a:rPr lang="ru-RU" dirty="0">
                <a:latin typeface="Segoe Print" panose="02000600000000000000" pitchFamily="2" charset="0"/>
              </a:rPr>
              <a:t> акрилата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111" t="16982" r="13046" b="17846"/>
          <a:stretch/>
        </p:blipFill>
        <p:spPr>
          <a:xfrm>
            <a:off x="2411760" y="2924944"/>
            <a:ext cx="2380766" cy="2380767"/>
          </a:xfrm>
          <a:prstGeom prst="ellipse">
            <a:avLst/>
          </a:prstGeom>
          <a:ln>
            <a:noFill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142664"/>
              </p:ext>
            </p:extLst>
          </p:nvPr>
        </p:nvGraphicFramePr>
        <p:xfrm>
          <a:off x="5397841" y="764705"/>
          <a:ext cx="6413214" cy="434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763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Герметизація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теплоізоляційних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матеріалів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;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Авторемонтні роботи</a:t>
                      </a:r>
                      <a:endParaRPr lang="ru-RU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48869016"/>
                  </a:ext>
                </a:extLst>
              </a:tr>
              <a:tr h="100458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захист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окремих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частин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обладнання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від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проникнення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пари,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бруду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пилу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57401199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334427"/>
              </p:ext>
            </p:extLst>
          </p:nvPr>
        </p:nvGraphicFramePr>
        <p:xfrm>
          <a:off x="4853425" y="5421935"/>
          <a:ext cx="3779912" cy="705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307976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металік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826" y="2420888"/>
            <a:ext cx="1395693" cy="11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Малярна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uk-UA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endParaRPr lang="ru-RU" sz="2600" b="1" baseline="30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93" t="15199" r="13793" b="15566"/>
          <a:stretch/>
        </p:blipFill>
        <p:spPr>
          <a:xfrm>
            <a:off x="6273671" y="795932"/>
            <a:ext cx="2147515" cy="2096383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75" y="1277528"/>
            <a:ext cx="551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тексторований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гофрований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папір</a:t>
            </a:r>
            <a:r>
              <a:rPr lang="ru-RU" dirty="0">
                <a:latin typeface="Segoe Print" panose="02000600000000000000" pitchFamily="2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клей на </a:t>
            </a:r>
            <a:r>
              <a:rPr lang="ru-RU" dirty="0" err="1">
                <a:latin typeface="Segoe Print" panose="02000600000000000000" pitchFamily="2" charset="0"/>
              </a:rPr>
              <a:t>основі</a:t>
            </a:r>
            <a:r>
              <a:rPr lang="ru-RU" dirty="0">
                <a:latin typeface="Segoe Print" panose="02000600000000000000" pitchFamily="2" charset="0"/>
              </a:rPr>
              <a:t> натурального каучука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56524"/>
              </p:ext>
            </p:extLst>
          </p:nvPr>
        </p:nvGraphicFramePr>
        <p:xfrm>
          <a:off x="211371" y="2477857"/>
          <a:ext cx="8609100" cy="4380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4550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4304550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4380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Використання:</a:t>
                      </a:r>
                      <a:endParaRPr lang="ru-RU" b="1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захисний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засіб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при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фарбуванні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автомобілів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лакування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всередині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приміщень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щілин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вікнах</a:t>
                      </a:r>
                      <a:endParaRPr lang="ru-RU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пакування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невеликих легких коробок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захисту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металевих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пластикових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скляних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поверхонь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від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подряпин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5300141" y="3212976"/>
            <a:ext cx="3312369" cy="1316221"/>
            <a:chOff x="4695729" y="3020278"/>
            <a:chExt cx="3916624" cy="149582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5729" y="3020278"/>
              <a:ext cx="1617737" cy="148831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4150" y="3181944"/>
              <a:ext cx="1608203" cy="1334156"/>
            </a:xfrm>
            <a:prstGeom prst="rect">
              <a:avLst/>
            </a:prstGeom>
          </p:spPr>
        </p:pic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51775"/>
              </p:ext>
            </p:extLst>
          </p:nvPr>
        </p:nvGraphicFramePr>
        <p:xfrm>
          <a:off x="4816269" y="5156055"/>
          <a:ext cx="4263990" cy="1225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330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світло-жовтий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світло-жовтий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9193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0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проти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ковзання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uk-UA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самоклеюча</a:t>
            </a:r>
            <a:endParaRPr lang="ru-RU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375" y="1277528"/>
            <a:ext cx="5512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основа - </a:t>
            </a:r>
            <a:r>
              <a:rPr lang="ru-RU" dirty="0" err="1">
                <a:latin typeface="Segoe Print" panose="02000600000000000000" pitchFamily="2" charset="0"/>
              </a:rPr>
              <a:t>полівінілхлорид</a:t>
            </a:r>
            <a:r>
              <a:rPr lang="ru-RU" dirty="0">
                <a:latin typeface="Segoe Print" panose="02000600000000000000" pitchFamily="2" charset="0"/>
              </a:rPr>
              <a:t> та оксид </a:t>
            </a:r>
            <a:r>
              <a:rPr lang="ru-RU" dirty="0" err="1">
                <a:latin typeface="Segoe Print" panose="02000600000000000000" pitchFamily="2" charset="0"/>
              </a:rPr>
              <a:t>алюмінію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снова - клей на </a:t>
            </a:r>
            <a:r>
              <a:rPr lang="ru-RU" dirty="0" err="1">
                <a:latin typeface="Segoe Print" panose="02000600000000000000" pitchFamily="2" charset="0"/>
              </a:rPr>
              <a:t>основі</a:t>
            </a:r>
            <a:r>
              <a:rPr lang="ru-RU" dirty="0">
                <a:latin typeface="Segoe Print" panose="02000600000000000000" pitchFamily="2" charset="0"/>
              </a:rPr>
              <a:t> натурального каучуку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59052"/>
              </p:ext>
            </p:extLst>
          </p:nvPr>
        </p:nvGraphicFramePr>
        <p:xfrm>
          <a:off x="211375" y="3403455"/>
          <a:ext cx="6413214" cy="293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050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Запобігання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ковзанню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різноманітних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поверхнях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 бетон, плитка, метал,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камінь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дерево,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скло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тощо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0634" t="19251" r="20653" b="23243"/>
          <a:stretch/>
        </p:blipFill>
        <p:spPr>
          <a:xfrm>
            <a:off x="5580112" y="867159"/>
            <a:ext cx="2376264" cy="2376264"/>
          </a:xfrm>
          <a:prstGeom prst="ellipse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550368"/>
              </p:ext>
            </p:extLst>
          </p:nvPr>
        </p:nvGraphicFramePr>
        <p:xfrm>
          <a:off x="4572001" y="3308853"/>
          <a:ext cx="3563889" cy="1164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963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187963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187963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9799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9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444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чорно-жовтий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497885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08170"/>
            <a:ext cx="2475001" cy="20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для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герметизації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клейка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самозлипаюча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414" y="980728"/>
            <a:ext cx="43606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Segoe Print" panose="02000600000000000000" pitchFamily="2" charset="0"/>
              </a:rPr>
              <a:t>Використовується</a:t>
            </a:r>
            <a:r>
              <a:rPr lang="ru-RU" dirty="0" smtClean="0">
                <a:latin typeface="Segoe Print" panose="02000600000000000000" pitchFamily="2" charset="0"/>
              </a:rPr>
              <a:t> для ремонту </a:t>
            </a:r>
            <a:r>
              <a:rPr lang="ru-RU" dirty="0" err="1" smtClean="0">
                <a:latin typeface="Segoe Print" panose="02000600000000000000" pitchFamily="2" charset="0"/>
              </a:rPr>
              <a:t>пластикових</a:t>
            </a:r>
            <a:r>
              <a:rPr lang="ru-RU" dirty="0" smtClean="0">
                <a:latin typeface="Segoe Print" panose="02000600000000000000" pitchFamily="2" charset="0"/>
              </a:rPr>
              <a:t>, </a:t>
            </a:r>
            <a:r>
              <a:rPr lang="ru-RU" dirty="0" err="1" smtClean="0">
                <a:latin typeface="Segoe Print" panose="02000600000000000000" pitchFamily="2" charset="0"/>
              </a:rPr>
              <a:t>металічних</a:t>
            </a:r>
            <a:r>
              <a:rPr lang="ru-RU" dirty="0" smtClean="0">
                <a:latin typeface="Segoe Print" panose="02000600000000000000" pitchFamily="2" charset="0"/>
              </a:rPr>
              <a:t> труб, </a:t>
            </a:r>
            <a:r>
              <a:rPr lang="ru-RU" dirty="0" err="1" smtClean="0">
                <a:latin typeface="Segoe Print" panose="02000600000000000000" pitchFamily="2" charset="0"/>
              </a:rPr>
              <a:t>шлангів</a:t>
            </a:r>
            <a:r>
              <a:rPr lang="ru-RU" dirty="0" smtClean="0">
                <a:latin typeface="Segoe Print" panose="02000600000000000000" pitchFamily="2" charset="0"/>
              </a:rPr>
              <a:t> та </a:t>
            </a:r>
            <a:r>
              <a:rPr lang="ru-RU" dirty="0" err="1" smtClean="0">
                <a:latin typeface="Segoe Print" panose="02000600000000000000" pitchFamily="2" charset="0"/>
              </a:rPr>
              <a:t>захисту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latin typeface="Segoe Print" panose="02000600000000000000" pitchFamily="2" charset="0"/>
              </a:rPr>
              <a:t>їх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latin typeface="Segoe Print" panose="02000600000000000000" pitchFamily="2" charset="0"/>
              </a:rPr>
              <a:t>від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latin typeface="Segoe Print" panose="02000600000000000000" pitchFamily="2" charset="0"/>
              </a:rPr>
              <a:t>корозії</a:t>
            </a:r>
            <a:r>
              <a:rPr lang="ru-RU" dirty="0" smtClean="0">
                <a:latin typeface="Segoe Print" panose="02000600000000000000" pitchFamily="2" charset="0"/>
              </a:rPr>
              <a:t>. </a:t>
            </a:r>
            <a:r>
              <a:rPr lang="ru-RU" dirty="0" err="1" smtClean="0">
                <a:latin typeface="Segoe Print" panose="02000600000000000000" pitchFamily="2" charset="0"/>
              </a:rPr>
              <a:t>Створює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надійний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герметизуючий</a:t>
            </a:r>
            <a:r>
              <a:rPr lang="ru-RU" dirty="0">
                <a:latin typeface="Segoe Print" panose="02000600000000000000" pitchFamily="2" charset="0"/>
              </a:rPr>
              <a:t> шар, </a:t>
            </a:r>
            <a:r>
              <a:rPr lang="ru-RU" dirty="0" err="1">
                <a:latin typeface="Segoe Print" panose="02000600000000000000" pitchFamily="2" charset="0"/>
              </a:rPr>
              <a:t>адже</a:t>
            </a:r>
            <a:r>
              <a:rPr lang="ru-RU" dirty="0">
                <a:latin typeface="Segoe Print" panose="02000600000000000000" pitchFamily="2" charset="0"/>
              </a:rPr>
              <a:t> в </a:t>
            </a:r>
            <a:r>
              <a:rPr lang="ru-RU" dirty="0" err="1">
                <a:latin typeface="Segoe Print" panose="02000600000000000000" pitchFamily="2" charset="0"/>
              </a:rPr>
              <a:t>процесі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намотування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стрічки</a:t>
            </a:r>
            <a:r>
              <a:rPr lang="ru-RU" dirty="0">
                <a:latin typeface="Segoe Print" panose="02000600000000000000" pitchFamily="2" charset="0"/>
              </a:rPr>
              <a:t> саму на себе </a:t>
            </a:r>
            <a:r>
              <a:rPr lang="ru-RU" dirty="0" err="1">
                <a:latin typeface="Segoe Print" panose="02000600000000000000" pitchFamily="2" charset="0"/>
              </a:rPr>
              <a:t>відбувається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процес</a:t>
            </a:r>
            <a:r>
              <a:rPr lang="ru-RU" dirty="0">
                <a:latin typeface="Segoe Print" panose="02000600000000000000" pitchFamily="2" charset="0"/>
              </a:rPr>
              <a:t>, в </a:t>
            </a:r>
            <a:r>
              <a:rPr lang="ru-RU" dirty="0" err="1">
                <a:latin typeface="Segoe Print" panose="02000600000000000000" pitchFamily="2" charset="0"/>
              </a:rPr>
              <a:t>результаті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якого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виникає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монолітний</a:t>
            </a:r>
            <a:r>
              <a:rPr lang="ru-RU" b="1" dirty="0">
                <a:latin typeface="Segoe Print" panose="02000600000000000000" pitchFamily="2" charset="0"/>
              </a:rPr>
              <a:t> шар </a:t>
            </a:r>
            <a:r>
              <a:rPr lang="ru-RU" b="1" dirty="0" err="1">
                <a:latin typeface="Segoe Print" panose="02000600000000000000" pitchFamily="2" charset="0"/>
              </a:rPr>
              <a:t>герметизації</a:t>
            </a:r>
            <a:r>
              <a:rPr lang="ru-RU" dirty="0">
                <a:latin typeface="Segoe Print" panose="02000600000000000000" pitchFamily="2" charset="0"/>
              </a:rPr>
              <a:t>. </a:t>
            </a:r>
            <a:r>
              <a:rPr lang="ru-RU" b="1" dirty="0" err="1">
                <a:latin typeface="Segoe Print" panose="02000600000000000000" pitchFamily="2" charset="0"/>
              </a:rPr>
              <a:t>Можна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використовувати</a:t>
            </a:r>
            <a:r>
              <a:rPr lang="ru-RU" b="1" dirty="0">
                <a:latin typeface="Segoe Print" panose="02000600000000000000" pitchFamily="2" charset="0"/>
              </a:rPr>
              <a:t> для </a:t>
            </a:r>
            <a:r>
              <a:rPr lang="ru-RU" b="1" dirty="0" smtClean="0">
                <a:latin typeface="Segoe Print" panose="02000600000000000000" pitchFamily="2" charset="0"/>
              </a:rPr>
              <a:t>труб</a:t>
            </a:r>
            <a:r>
              <a:rPr lang="en-US" b="1" dirty="0">
                <a:latin typeface="Segoe Print" panose="02000600000000000000" pitchFamily="2" charset="0"/>
              </a:rPr>
              <a:t>,</a:t>
            </a:r>
            <a:r>
              <a:rPr lang="ru-RU" b="1" dirty="0" smtClean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які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неможливо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попередньо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підготувати</a:t>
            </a:r>
            <a:r>
              <a:rPr lang="ru-RU" b="1" dirty="0">
                <a:latin typeface="Segoe Print" panose="02000600000000000000" pitchFamily="2" charset="0"/>
              </a:rPr>
              <a:t> до </a:t>
            </a:r>
            <a:r>
              <a:rPr lang="ru-RU" b="1" dirty="0" err="1">
                <a:latin typeface="Segoe Print" panose="02000600000000000000" pitchFamily="2" charset="0"/>
              </a:rPr>
              <a:t>приклеювання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стрічки</a:t>
            </a:r>
            <a:r>
              <a:rPr lang="ru-RU" dirty="0">
                <a:latin typeface="Segoe Print" panose="02000600000000000000" pitchFamily="2" charset="0"/>
              </a:rPr>
              <a:t>. </a:t>
            </a:r>
            <a:r>
              <a:rPr lang="ru-RU" dirty="0" err="1">
                <a:latin typeface="Segoe Print" panose="02000600000000000000" pitchFamily="2" charset="0"/>
              </a:rPr>
              <a:t>Також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можна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використовувати</a:t>
            </a:r>
            <a:r>
              <a:rPr lang="ru-RU" dirty="0">
                <a:latin typeface="Segoe Print" panose="02000600000000000000" pitchFamily="2" charset="0"/>
              </a:rPr>
              <a:t> для </a:t>
            </a:r>
            <a:r>
              <a:rPr lang="ru-RU" dirty="0" err="1">
                <a:latin typeface="Segoe Print" panose="02000600000000000000" pitchFamily="2" charset="0"/>
              </a:rPr>
              <a:t>відновлення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ізоляції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проводів</a:t>
            </a:r>
            <a:r>
              <a:rPr lang="ru-RU" dirty="0">
                <a:latin typeface="Segoe Print" panose="02000600000000000000" pitchFamily="2" charset="0"/>
              </a:rPr>
              <a:t>. </a:t>
            </a:r>
            <a:endParaRPr lang="ru-RU" dirty="0" smtClean="0">
              <a:latin typeface="Segoe Print" panose="02000600000000000000" pitchFamily="2" charset="0"/>
            </a:endParaRPr>
          </a:p>
          <a:p>
            <a:r>
              <a:rPr lang="ru-RU" b="1" dirty="0" smtClean="0">
                <a:latin typeface="Segoe Print" panose="02000600000000000000" pitchFamily="2" charset="0"/>
              </a:rPr>
              <a:t>Склад</a:t>
            </a:r>
            <a:r>
              <a:rPr lang="ru-RU" b="1" dirty="0">
                <a:latin typeface="Segoe Print" panose="020006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етилпропіленова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гума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ПВХ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72" y="3969756"/>
            <a:ext cx="1415795" cy="1231412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49077"/>
              </p:ext>
            </p:extLst>
          </p:nvPr>
        </p:nvGraphicFramePr>
        <p:xfrm>
          <a:off x="5094312" y="5229200"/>
          <a:ext cx="3707904" cy="705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968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35968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18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чорний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45118"/>
            <a:ext cx="2091221" cy="26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3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143302"/>
          </a:xfrm>
        </p:spPr>
        <p:txBody>
          <a:bodyPr/>
          <a:lstStyle/>
          <a:p>
            <a:pPr marL="0" indent="0" algn="ctr">
              <a:lnSpc>
                <a:spcPct val="170000"/>
              </a:lnSpc>
              <a:buNone/>
            </a:pPr>
            <a:r>
              <a:rPr lang="ru-RU" sz="30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Що</a:t>
            </a:r>
            <a:r>
              <a:rPr lang="ru-RU" sz="3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ru-RU" sz="30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шука</a:t>
            </a:r>
            <a:r>
              <a:rPr lang="uk-UA" sz="3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є споживач при виборі клейкої стрічки?</a:t>
            </a:r>
            <a:endParaRPr lang="ru-RU" sz="3000" dirty="0" smtClean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Heavy" panose="020B0903020102020204" pitchFamily="34" charset="0"/>
            </a:endParaRPr>
          </a:p>
          <a:p>
            <a:pPr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Якість</a:t>
            </a: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клейкої</a:t>
            </a: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стрічки</a:t>
            </a:r>
            <a:endParaRPr lang="ru-RU" sz="2400" b="1" dirty="0" smtClean="0">
              <a:ln w="12700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Доступну</a:t>
            </a: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ціну</a:t>
            </a: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2400" b="1" dirty="0" smtClean="0">
              <a:ln w="12700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Широкий </a:t>
            </a:r>
            <a:r>
              <a:rPr lang="ru-RU" sz="2400" b="1" dirty="0" err="1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асортимент</a:t>
            </a:r>
            <a:r>
              <a:rPr lang="ru-RU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 </a:t>
            </a:r>
          </a:p>
          <a:p>
            <a:pPr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uk-UA" sz="2400" b="1" dirty="0" smtClean="0">
                <a:ln w="127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Легкість і зручність у використанні</a:t>
            </a:r>
            <a:endParaRPr lang="ru-RU" sz="2400" b="1" dirty="0" smtClean="0">
              <a:ln w="12700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41" y="110114"/>
            <a:ext cx="2471659" cy="654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5157192"/>
            <a:ext cx="6516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Ми представляємо Вам клейкі </a:t>
            </a:r>
            <a:r>
              <a:rPr lang="uk-UA" sz="3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стрічки </a:t>
            </a:r>
            <a:r>
              <a:rPr lang="en-US" sz="3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ELCOR</a:t>
            </a:r>
            <a:r>
              <a:rPr lang="en-US" sz="3000" baseline="30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TM</a:t>
            </a:r>
            <a:r>
              <a:rPr lang="ru-RU" sz="3000" baseline="30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uk-UA" sz="30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:</a:t>
            </a:r>
            <a:endParaRPr lang="ru-RU" sz="30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Heavy" panose="020B09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320586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бордюрна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для ванн та 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раковин ELCOR</a:t>
            </a:r>
            <a:r>
              <a:rPr lang="uk-UA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endParaRPr lang="ru-RU" sz="2600" b="1" baseline="30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308" y="955694"/>
            <a:ext cx="5512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синтетичний</a:t>
            </a:r>
            <a:r>
              <a:rPr lang="ru-RU" dirty="0">
                <a:latin typeface="Segoe Print" panose="02000600000000000000" pitchFamily="2" charset="0"/>
              </a:rPr>
              <a:t> каучук, </a:t>
            </a:r>
            <a:r>
              <a:rPr lang="ru-RU" dirty="0" err="1">
                <a:latin typeface="Segoe Print" panose="02000600000000000000" pitchFamily="2" charset="0"/>
              </a:rPr>
              <a:t>поліолефин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бутиловий</a:t>
            </a:r>
            <a:r>
              <a:rPr lang="ru-RU" dirty="0">
                <a:latin typeface="Segoe Print" panose="02000600000000000000" pitchFamily="2" charset="0"/>
              </a:rPr>
              <a:t> клей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фунгіциди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</a:t>
            </a:r>
            <a:r>
              <a:rPr lang="ru-RU" dirty="0" err="1">
                <a:latin typeface="Segoe Print" panose="02000600000000000000" pitchFamily="2" charset="0"/>
              </a:rPr>
              <a:t>антиадгезійна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endParaRPr lang="ru-RU" dirty="0">
              <a:latin typeface="Segoe Print" panose="02000600000000000000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0466"/>
              </p:ext>
            </p:extLst>
          </p:nvPr>
        </p:nvGraphicFramePr>
        <p:xfrm>
          <a:off x="211373" y="3186866"/>
          <a:ext cx="7672994" cy="362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649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83649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745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Використання:</a:t>
                      </a:r>
                      <a:endParaRPr lang="ru-RU" b="1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герметизація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стиків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між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стіною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ванною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декорування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ванних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кімнат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душових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кабін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джакузі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кухонь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маскування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нерівностей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стикових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швів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запобігання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розвитку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грибка і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цвілі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. 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19098"/>
            <a:ext cx="2124235" cy="27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07971"/>
              </p:ext>
            </p:extLst>
          </p:nvPr>
        </p:nvGraphicFramePr>
        <p:xfrm>
          <a:off x="4716016" y="5373216"/>
          <a:ext cx="4263990" cy="705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330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3,35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38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2359149" cy="193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4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90213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Покривний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матеріал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поліетиленовий</a:t>
            </a:r>
            <a:r>
              <a:rPr lang="ru-RU" sz="2600" b="1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uk-UA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endParaRPr lang="ru-RU" sz="2600" b="1" baseline="30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001">
            <a:off x="6476758" y="906241"/>
            <a:ext cx="2233192" cy="32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373" y="919098"/>
            <a:ext cx="6160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Print" panose="02000600000000000000" pitchFamily="2" charset="0"/>
              </a:rPr>
              <a:t>* HDPE (</a:t>
            </a:r>
            <a:r>
              <a:rPr lang="ru-RU" dirty="0" err="1">
                <a:latin typeface="Segoe Print" panose="02000600000000000000" pitchFamily="2" charset="0"/>
              </a:rPr>
              <a:t>поліетилен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високої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щільності</a:t>
            </a:r>
            <a:r>
              <a:rPr lang="ru-RU" dirty="0" smtClean="0">
                <a:latin typeface="Segoe Print" panose="02000600000000000000" pitchFamily="2" charset="0"/>
              </a:rPr>
              <a:t>) </a:t>
            </a:r>
            <a:r>
              <a:rPr lang="ru-RU" dirty="0">
                <a:latin typeface="Segoe Print" panose="02000600000000000000" pitchFamily="2" charset="0"/>
              </a:rPr>
              <a:t>11 мкм.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71838"/>
              </p:ext>
            </p:extLst>
          </p:nvPr>
        </p:nvGraphicFramePr>
        <p:xfrm>
          <a:off x="211369" y="2331606"/>
          <a:ext cx="5800790" cy="280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395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2900395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745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Використання:</a:t>
                      </a:r>
                      <a:endParaRPr lang="ru-RU" b="1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захист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великих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площ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меблів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від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фарби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бруду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проливання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рідини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при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ремонтних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роботах.</a:t>
                      </a:r>
                      <a:endParaRPr lang="ru-RU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80649"/>
              </p:ext>
            </p:extLst>
          </p:nvPr>
        </p:nvGraphicFramePr>
        <p:xfrm>
          <a:off x="4816269" y="5218191"/>
          <a:ext cx="4263990" cy="867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330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421330">
                  <a:extLst>
                    <a:ext uri="{9D8B030D-6E8A-4147-A177-3AD203B41FA5}">
                      <a16:colId xmlns="" xmlns:a16="http://schemas.microsoft.com/office/drawing/2014/main" val="2556628854"/>
                    </a:ext>
                  </a:extLst>
                </a:gridCol>
              </a:tblGrid>
              <a:tr h="515065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4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2724150"/>
            <a:ext cx="24098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7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r>
              <a:rPr lang="uk-UA" sz="2800" dirty="0" smtClean="0"/>
              <a:t>Наш асортимент клейких стрічок ТМ </a:t>
            </a:r>
            <a:r>
              <a:rPr lang="en-US" sz="2800" dirty="0" smtClean="0"/>
              <a:t>ELCOR</a:t>
            </a:r>
            <a:r>
              <a:rPr lang="uk-UA" sz="2800" dirty="0" smtClean="0"/>
              <a:t> створений для якнайкращого задоволення потреб вимогливих клієнтів, ціна – створена, щоб приємно дивувати покупців, а упаковка – щоб економити час на вибір потрібного продукту та допомагати продавцю.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91"/>
            <a:ext cx="5544616" cy="14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27584" y="69269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146252" cy="27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9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836712"/>
            <a:ext cx="7336877" cy="45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764704"/>
            <a:ext cx="3600400" cy="288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33696" y="73776"/>
            <a:ext cx="708000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err="1" smtClean="0">
                <a:solidFill>
                  <a:srgbClr val="0070C0"/>
                </a:solidFill>
              </a:rPr>
              <a:t>Дяку</a:t>
            </a:r>
            <a:r>
              <a:rPr lang="uk-UA" sz="6000" b="1" i="1" dirty="0" smtClean="0">
                <a:solidFill>
                  <a:srgbClr val="0070C0"/>
                </a:solidFill>
              </a:rPr>
              <a:t>ю за увагу!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24" y="5362575"/>
            <a:ext cx="5544616" cy="14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48" y="0"/>
            <a:ext cx="4981304" cy="162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66156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750" b="1" spc="-5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переваги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79512" y="2387697"/>
            <a:ext cx="3629729" cy="1617367"/>
            <a:chOff x="179512" y="2387697"/>
            <a:chExt cx="3629729" cy="161736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2387697"/>
              <a:ext cx="1792407" cy="16173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85015" y="2672771"/>
              <a:ext cx="17242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i="1" dirty="0" err="1" smtClean="0"/>
                <a:t>Інформативний</a:t>
              </a:r>
              <a:r>
                <a:rPr lang="ru-RU" sz="1400" b="1" i="1" dirty="0" smtClean="0"/>
                <a:t> </a:t>
              </a:r>
              <a:r>
                <a:rPr lang="ru-RU" sz="1400" b="1" i="1" dirty="0" err="1" smtClean="0"/>
                <a:t>зміст</a:t>
              </a:r>
              <a:r>
                <a:rPr lang="ru-RU" sz="1400" b="1" i="1" dirty="0" smtClean="0"/>
                <a:t> та </a:t>
              </a:r>
              <a:r>
                <a:rPr lang="ru-RU" sz="1400" b="1" i="1" dirty="0" err="1" smtClean="0"/>
                <a:t>зручна</a:t>
              </a:r>
              <a:r>
                <a:rPr lang="ru-RU" sz="1400" b="1" i="1" dirty="0" smtClean="0"/>
                <a:t> упаковка</a:t>
              </a:r>
              <a:endParaRPr lang="ru-RU" sz="1400" b="1" i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72560" y="4474622"/>
            <a:ext cx="3938339" cy="1151356"/>
            <a:chOff x="211274" y="3970566"/>
            <a:chExt cx="3545695" cy="1151356"/>
          </a:xfrm>
        </p:grpSpPr>
        <p:pic>
          <p:nvPicPr>
            <p:cNvPr id="1026" name="Picture 2" descr="Картинки по запросу КЛЕЙКАЯ ЛЕНТА ИНФОРМАЦИЯ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74" y="4005064"/>
              <a:ext cx="1619967" cy="1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032743" y="3970566"/>
              <a:ext cx="17242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i="1" dirty="0" smtClean="0"/>
                <a:t>Міцний та високоякісний матеріал</a:t>
              </a:r>
              <a:endParaRPr lang="ru-RU" sz="1400" b="1" i="1" dirty="0" smtClean="0"/>
            </a:p>
            <a:p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737224" y="2251874"/>
            <a:ext cx="3481819" cy="1532208"/>
            <a:chOff x="4716016" y="2251874"/>
            <a:chExt cx="3481819" cy="1532208"/>
          </a:xfrm>
        </p:grpSpPr>
        <p:pic>
          <p:nvPicPr>
            <p:cNvPr id="1032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251874"/>
              <a:ext cx="1532208" cy="153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473609" y="2672771"/>
              <a:ext cx="1724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i="1" dirty="0" smtClean="0"/>
                <a:t>Доступна </a:t>
              </a:r>
              <a:r>
                <a:rPr lang="ru-RU" sz="1400" b="1" i="1" dirty="0" err="1" smtClean="0"/>
                <a:t>ціна</a:t>
              </a:r>
              <a:r>
                <a:rPr lang="ru-RU" sz="1400" b="1" i="1" dirty="0" smtClean="0"/>
                <a:t> для </a:t>
              </a:r>
              <a:r>
                <a:rPr lang="ru-RU" sz="1400" b="1" i="1" dirty="0" err="1" smtClean="0"/>
                <a:t>споживача</a:t>
              </a:r>
              <a:endParaRPr lang="ru-RU" sz="1400" b="1" i="1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37224" y="4090994"/>
            <a:ext cx="3235226" cy="1534984"/>
            <a:chOff x="4737224" y="4090994"/>
            <a:chExt cx="3235226" cy="15349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7224" y="4090994"/>
              <a:ext cx="1511000" cy="153498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248224" y="4335266"/>
              <a:ext cx="17242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i="1" dirty="0" smtClean="0"/>
                <a:t>Широкий </a:t>
              </a:r>
              <a:r>
                <a:rPr lang="ru-RU" sz="1400" b="1" i="1" dirty="0" err="1" smtClean="0"/>
                <a:t>асортимент</a:t>
              </a:r>
              <a:endParaRPr lang="ru-RU" sz="1400" b="1" i="1" dirty="0" smtClean="0"/>
            </a:p>
            <a:p>
              <a:endParaRPr lang="ru-RU" sz="1400" dirty="0" smtClean="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411364" cy="31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31224" cy="707678"/>
          </a:xfrm>
        </p:spPr>
        <p:txBody>
          <a:bodyPr/>
          <a:lstStyle/>
          <a:p>
            <a:pPr algn="ctr"/>
            <a:r>
              <a:rPr lang="uk-UA" sz="4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Складові</a:t>
            </a:r>
            <a:r>
              <a:rPr lang="uk-UA" sz="4000" dirty="0" smtClean="0">
                <a:latin typeface="Franklin Gothic Heavy" panose="020B0903020102020204" pitchFamily="34" charset="0"/>
              </a:rPr>
              <a:t> </a:t>
            </a:r>
            <a:r>
              <a:rPr lang="uk-UA" sz="4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частини стрічки</a:t>
            </a:r>
            <a:endParaRPr lang="ru-RU" sz="40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196752"/>
            <a:ext cx="4186808" cy="4929411"/>
          </a:xfrm>
        </p:spPr>
        <p:txBody>
          <a:bodyPr/>
          <a:lstStyle/>
          <a:p>
            <a:pPr marL="0" indent="0">
              <a:buNone/>
            </a:pPr>
            <a:r>
              <a:rPr lang="uk-UA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1 – основа. </a:t>
            </a:r>
            <a:r>
              <a:rPr lang="uk-UA" sz="1400" dirty="0">
                <a:solidFill>
                  <a:schemeClr val="dk1"/>
                </a:solidFill>
                <a:latin typeface="Segoe Print" panose="02000600000000000000" pitchFamily="2" charset="0"/>
              </a:rPr>
              <a:t>Залежить від функціонального призначення стрічки.</a:t>
            </a:r>
          </a:p>
          <a:p>
            <a:pPr marL="0" indent="0">
              <a:buNone/>
            </a:pPr>
            <a:r>
              <a:rPr lang="uk-UA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2 – </a:t>
            </a:r>
            <a:r>
              <a:rPr lang="uk-UA" sz="1400" b="1" dirty="0" err="1">
                <a:solidFill>
                  <a:schemeClr val="dk1"/>
                </a:solidFill>
                <a:latin typeface="Segoe Print" panose="02000600000000000000" pitchFamily="2" charset="0"/>
              </a:rPr>
              <a:t>клеєвий</a:t>
            </a:r>
            <a:r>
              <a:rPr lang="uk-UA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 шар.</a:t>
            </a:r>
            <a:r>
              <a:rPr lang="ru-RU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Використовують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частіше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всього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3 </a:t>
            </a:r>
            <a:r>
              <a:rPr lang="ru-RU" sz="1400" dirty="0" err="1" smtClean="0">
                <a:solidFill>
                  <a:schemeClr val="dk1"/>
                </a:solidFill>
                <a:latin typeface="Segoe Print" panose="02000600000000000000" pitchFamily="2" charset="0"/>
              </a:rPr>
              <a:t>види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. </a:t>
            </a:r>
            <a:r>
              <a:rPr lang="ru-RU" sz="1400" b="1" dirty="0" err="1">
                <a:solidFill>
                  <a:schemeClr val="dk1"/>
                </a:solidFill>
                <a:latin typeface="Segoe Print" panose="02000600000000000000" pitchFamily="2" charset="0"/>
              </a:rPr>
              <a:t>Акриловий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водорозчинний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клей –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найбільш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поширений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вид клею. Практично,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це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весь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побутовий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канцелярський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пакувальний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і т.п.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стрічки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. </a:t>
            </a:r>
            <a:r>
              <a:rPr lang="en-US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S</a:t>
            </a:r>
            <a:r>
              <a:rPr lang="ru-RU" sz="1400" b="1" dirty="0" err="1">
                <a:solidFill>
                  <a:schemeClr val="dk1"/>
                </a:solidFill>
                <a:latin typeface="Segoe Print" panose="02000600000000000000" pitchFamily="2" charset="0"/>
              </a:rPr>
              <a:t>olvent</a:t>
            </a:r>
            <a:r>
              <a:rPr lang="ru-RU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- клей из натурального каучука – мен</a:t>
            </a:r>
            <a:r>
              <a:rPr lang="uk-UA" sz="1400" dirty="0">
                <a:solidFill>
                  <a:schemeClr val="dk1"/>
                </a:solidFill>
                <a:latin typeface="Segoe Print" panose="02000600000000000000" pitchFamily="2" charset="0"/>
              </a:rPr>
              <a:t>ш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розповсюджений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и </a:t>
            </a:r>
            <a:r>
              <a:rPr lang="ru-RU" sz="1400" dirty="0" err="1" smtClean="0">
                <a:solidFill>
                  <a:schemeClr val="dk1"/>
                </a:solidFill>
                <a:latin typeface="Segoe Print" panose="02000600000000000000" pitchFamily="2" charset="0"/>
              </a:rPr>
              <a:t>більш</a:t>
            </a:r>
            <a:r>
              <a:rPr lang="ru-RU" sz="1400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дорогий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.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Морозостійкий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клей, з </a:t>
            </a:r>
            <a:r>
              <a:rPr lang="ru-RU" sz="1400" dirty="0" err="1" smtClean="0">
                <a:solidFill>
                  <a:schemeClr val="dk1"/>
                </a:solidFill>
                <a:latin typeface="Segoe Print" panose="02000600000000000000" pitchFamily="2" charset="0"/>
              </a:rPr>
              <a:t>високою</a:t>
            </a:r>
            <a:r>
              <a:rPr lang="ru-RU" sz="1400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початковою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адгезією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и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довгим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строком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зберігання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, не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залишає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слідів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на гладких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поверхнях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(пластиках, ПВХ,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линоліумі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,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сталі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и т.д.) </a:t>
            </a:r>
            <a:r>
              <a:rPr lang="en-US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H</a:t>
            </a:r>
            <a:r>
              <a:rPr lang="ru-RU" sz="1400" b="1" dirty="0" err="1">
                <a:solidFill>
                  <a:schemeClr val="dk1"/>
                </a:solidFill>
                <a:latin typeface="Segoe Print" panose="02000600000000000000" pitchFamily="2" charset="0"/>
              </a:rPr>
              <a:t>ot</a:t>
            </a:r>
            <a:r>
              <a:rPr lang="ru-RU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b="1" dirty="0" err="1">
                <a:solidFill>
                  <a:schemeClr val="dk1"/>
                </a:solidFill>
                <a:latin typeface="Segoe Print" panose="02000600000000000000" pitchFamily="2" charset="0"/>
              </a:rPr>
              <a:t>melt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-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синтетичний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каучук.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Каучуковий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клеєвий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шар, з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технологією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нанесення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hot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melt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latin typeface="Segoe Print" panose="02000600000000000000" pitchFamily="2" charset="0"/>
              </a:rPr>
              <a:t>дає</a:t>
            </a:r>
            <a:r>
              <a:rPr lang="ru-RU" sz="1400" dirty="0" smtClean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високу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Print" panose="02000600000000000000" pitchFamily="2" charset="0"/>
              </a:rPr>
              <a:t>адгезію</a:t>
            </a:r>
            <a:r>
              <a:rPr lang="ru-RU" sz="1400" dirty="0">
                <a:solidFill>
                  <a:schemeClr val="dk1"/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uk-UA" sz="1400" b="1" dirty="0">
                <a:solidFill>
                  <a:schemeClr val="dk1"/>
                </a:solidFill>
                <a:latin typeface="Segoe Print" panose="02000600000000000000" pitchFamily="2" charset="0"/>
              </a:rPr>
              <a:t>3 – лайнер. </a:t>
            </a:r>
            <a:r>
              <a:rPr lang="uk-UA" sz="1400" dirty="0">
                <a:solidFill>
                  <a:schemeClr val="dk1"/>
                </a:solidFill>
                <a:latin typeface="Segoe Print" panose="02000600000000000000" pitchFamily="2" charset="0"/>
              </a:rPr>
              <a:t>Шар, що знімається при використанні стрічки. Він створений для запобігання приклеювання стрічки до самої себе. Може бути з силіконізованого паперу чи плівки.</a:t>
            </a:r>
            <a:endParaRPr lang="ru-RU" sz="1400" dirty="0">
              <a:solidFill>
                <a:schemeClr val="dk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Процес</a:t>
            </a:r>
            <a:r>
              <a:rPr lang="ru-RU" sz="26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виробництва</a:t>
            </a:r>
            <a:r>
              <a:rPr lang="ru-RU" sz="26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 </a:t>
            </a:r>
            <a:r>
              <a:rPr lang="uk-UA" sz="26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</a:rPr>
              <a:t>клейкої стрічки</a:t>
            </a:r>
            <a:endParaRPr lang="ru-RU" sz="26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/>
              <a:t>виробництва</a:t>
            </a:r>
            <a:r>
              <a:rPr lang="ru-RU" dirty="0"/>
              <a:t> скотч-</a:t>
            </a:r>
            <a:r>
              <a:rPr lang="ru-RU" dirty="0" err="1"/>
              <a:t>стрічок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2-х </a:t>
            </a:r>
            <a:r>
              <a:rPr lang="ru-RU" dirty="0" err="1"/>
              <a:t>базових</a:t>
            </a:r>
            <a:r>
              <a:rPr lang="ru-RU" dirty="0"/>
              <a:t> </a:t>
            </a:r>
            <a:r>
              <a:rPr lang="ru-RU" dirty="0" err="1"/>
              <a:t>технологічних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: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Нанесення</a:t>
            </a:r>
            <a:r>
              <a:rPr lang="ru-RU" dirty="0" smtClean="0"/>
              <a:t> </a:t>
            </a:r>
            <a:r>
              <a:rPr lang="ru-RU" dirty="0" err="1"/>
              <a:t>клейового</a:t>
            </a:r>
            <a:r>
              <a:rPr lang="ru-RU" dirty="0"/>
              <a:t> </a:t>
            </a:r>
            <a:r>
              <a:rPr lang="ru-RU" dirty="0" err="1"/>
              <a:t>покриття</a:t>
            </a:r>
            <a:r>
              <a:rPr lang="ru-RU" dirty="0"/>
              <a:t> на </a:t>
            </a:r>
            <a:r>
              <a:rPr lang="ru-RU" dirty="0" err="1"/>
              <a:t>різну</a:t>
            </a:r>
            <a:r>
              <a:rPr lang="ru-RU" dirty="0"/>
              <a:t> основу і </a:t>
            </a:r>
            <a:r>
              <a:rPr lang="ru-RU" dirty="0" err="1"/>
              <a:t>намотування</a:t>
            </a:r>
            <a:r>
              <a:rPr lang="ru-RU" dirty="0"/>
              <a:t> </a:t>
            </a:r>
            <a:r>
              <a:rPr lang="ru-RU" dirty="0" err="1"/>
              <a:t>виробленого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з </a:t>
            </a:r>
            <a:r>
              <a:rPr lang="ru-RU" dirty="0" err="1"/>
              <a:t>клейовим</a:t>
            </a:r>
            <a:r>
              <a:rPr lang="ru-RU" dirty="0"/>
              <a:t> шаром у </a:t>
            </a:r>
            <a:r>
              <a:rPr lang="ru-RU" dirty="0" smtClean="0"/>
              <a:t>великий </a:t>
            </a:r>
            <a:r>
              <a:rPr lang="ru-RU" dirty="0"/>
              <a:t>(</a:t>
            </a:r>
            <a:r>
              <a:rPr lang="en-US" dirty="0"/>
              <a:t>JUMBO) </a:t>
            </a:r>
            <a:r>
              <a:rPr lang="ru-RU" dirty="0"/>
              <a:t>рол.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/>
              <a:t>Перемотка і </a:t>
            </a:r>
            <a:r>
              <a:rPr lang="ru-RU" dirty="0" err="1"/>
              <a:t>поздовжнє</a:t>
            </a:r>
            <a:r>
              <a:rPr lang="ru-RU" dirty="0"/>
              <a:t> </a:t>
            </a:r>
            <a:r>
              <a:rPr lang="ru-RU" dirty="0" err="1"/>
              <a:t>розрізання</a:t>
            </a:r>
            <a:r>
              <a:rPr lang="ru-RU" dirty="0"/>
              <a:t> JUMBO </a:t>
            </a:r>
            <a:r>
              <a:rPr lang="ru-RU" dirty="0" err="1"/>
              <a:t>ролів</a:t>
            </a:r>
            <a:r>
              <a:rPr lang="ru-RU" dirty="0"/>
              <a:t> в </a:t>
            </a:r>
            <a:r>
              <a:rPr lang="ru-RU" dirty="0" err="1"/>
              <a:t>замовні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стандартні</a:t>
            </a:r>
            <a:r>
              <a:rPr lang="ru-RU" dirty="0"/>
              <a:t> </a:t>
            </a:r>
            <a:r>
              <a:rPr lang="ru-RU" dirty="0" err="1" smtClean="0"/>
              <a:t>формати</a:t>
            </a:r>
            <a:r>
              <a:rPr lang="ru-RU" dirty="0" smtClean="0"/>
              <a:t>.</a:t>
            </a:r>
          </a:p>
          <a:p>
            <a:r>
              <a:rPr lang="uk-UA" dirty="0" smtClean="0"/>
              <a:t>Далі стрічку упаковують.</a:t>
            </a:r>
          </a:p>
          <a:p>
            <a:r>
              <a:rPr lang="uk-UA" dirty="0" smtClean="0"/>
              <a:t>Основу частіше виробляють великі хімічні підприємства. Клей можуть виробляти самі виробники готового продукту. Це дозволяє контролювати основні властивості стрічки.</a:t>
            </a:r>
            <a:endParaRPr lang="ru-RU" dirty="0"/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90" y="476672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5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375" y="190213"/>
            <a:ext cx="87531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Універсальна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одностороння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армована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75" y="888698"/>
            <a:ext cx="37125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</a:t>
            </a:r>
            <a:r>
              <a:rPr lang="ru-RU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ru-RU" dirty="0"/>
              <a:t>* </a:t>
            </a:r>
            <a:r>
              <a:rPr lang="ru-RU" dirty="0" err="1">
                <a:latin typeface="Segoe Print" panose="02000600000000000000" pitchFamily="2" charset="0"/>
              </a:rPr>
              <a:t>тканинна</a:t>
            </a:r>
            <a:r>
              <a:rPr lang="ru-RU" dirty="0">
                <a:latin typeface="Segoe Print" panose="02000600000000000000" pitchFamily="2" charset="0"/>
              </a:rPr>
              <a:t> основа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</a:t>
            </a:r>
            <a:r>
              <a:rPr lang="ru-RU" dirty="0" err="1">
                <a:latin typeface="Segoe Print" panose="02000600000000000000" pitchFamily="2" charset="0"/>
              </a:rPr>
              <a:t>Hot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Melt</a:t>
            </a:r>
            <a:endParaRPr lang="ru-RU" dirty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ламінований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поліетилен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321" t="5322" r="3286" b="7344"/>
          <a:stretch/>
        </p:blipFill>
        <p:spPr>
          <a:xfrm>
            <a:off x="3779912" y="752203"/>
            <a:ext cx="2880320" cy="2908611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57839"/>
              </p:ext>
            </p:extLst>
          </p:nvPr>
        </p:nvGraphicFramePr>
        <p:xfrm>
          <a:off x="5292080" y="4061704"/>
          <a:ext cx="3851919" cy="141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73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83973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83973">
                  <a:extLst>
                    <a:ext uri="{9D8B030D-6E8A-4147-A177-3AD203B41FA5}">
                      <a16:colId xmlns="" xmlns:a16="http://schemas.microsoft.com/office/drawing/2014/main" val="3269838516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сірий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сірий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039339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сірий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979928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094188"/>
              </p:ext>
            </p:extLst>
          </p:nvPr>
        </p:nvGraphicFramePr>
        <p:xfrm>
          <a:off x="191496" y="2510407"/>
          <a:ext cx="8196928" cy="428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8464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4098464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050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uk-UA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Усунення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протікання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пошкоджених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труб,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зміцнення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щілин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стиків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труб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79832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Заклеювання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різноманітних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пошкоджених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поверхонь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31350571"/>
                  </a:ext>
                </a:extLst>
              </a:tr>
              <a:tr h="86985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фіксації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вантажів,пакування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тари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захисту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товарів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6027268"/>
                  </a:ext>
                </a:extLst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4139952" y="3861048"/>
            <a:ext cx="1296144" cy="2389132"/>
            <a:chOff x="3310416" y="4161561"/>
            <a:chExt cx="1145389" cy="191003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0416" y="4161561"/>
              <a:ext cx="1052789" cy="96297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0416" y="5124539"/>
              <a:ext cx="1145389" cy="947053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04657"/>
            <a:ext cx="1820788" cy="284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3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191" t="12526" r="10818" b="12416"/>
          <a:stretch/>
        </p:blipFill>
        <p:spPr>
          <a:xfrm>
            <a:off x="6050031" y="3472717"/>
            <a:ext cx="2808312" cy="2908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375" y="888698"/>
            <a:ext cx="4000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</a:t>
            </a:r>
            <a:r>
              <a:rPr lang="ru-RU" dirty="0">
                <a:latin typeface="Segoe Print" panose="020006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поліпропіленова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r>
              <a:rPr lang="ru-RU" dirty="0">
                <a:latin typeface="Segoe Print" panose="02000600000000000000" pitchFamily="2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</a:t>
            </a:r>
            <a:r>
              <a:rPr lang="en-US" dirty="0">
                <a:latin typeface="Segoe Print" panose="02000600000000000000" pitchFamily="2" charset="0"/>
              </a:rPr>
              <a:t>Hot Melt,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Segoe Print" panose="02000600000000000000" pitchFamily="2" charset="0"/>
              </a:rPr>
              <a:t>* </a:t>
            </a:r>
            <a:r>
              <a:rPr lang="ru-RU" dirty="0" err="1" smtClean="0">
                <a:latin typeface="Segoe Print" panose="02000600000000000000" pitchFamily="2" charset="0"/>
              </a:rPr>
              <a:t>захисний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>
                <a:latin typeface="Segoe Print" panose="02000600000000000000" pitchFamily="2" charset="0"/>
              </a:rPr>
              <a:t>шар - </a:t>
            </a:r>
            <a:r>
              <a:rPr lang="ru-RU" dirty="0" err="1">
                <a:latin typeface="Segoe Print" panose="02000600000000000000" pitchFamily="2" charset="0"/>
              </a:rPr>
              <a:t>силіконізований</a:t>
            </a:r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err="1">
                <a:latin typeface="Segoe Print" panose="02000600000000000000" pitchFamily="2" charset="0"/>
              </a:rPr>
              <a:t>папір</a:t>
            </a:r>
            <a:endParaRPr lang="ru-RU" dirty="0">
              <a:latin typeface="Segoe Print" panose="02000600000000000000" pitchFamily="2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997976"/>
              </p:ext>
            </p:extLst>
          </p:nvPr>
        </p:nvGraphicFramePr>
        <p:xfrm>
          <a:off x="211375" y="3071313"/>
          <a:ext cx="6376848" cy="346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424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188424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17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Використання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Приклеювання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покритів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 для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підлоги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 з гладкою основою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75412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>
                          <a:latin typeface="Segoe Print" panose="02000600000000000000" pitchFamily="2" charset="0"/>
                        </a:rPr>
                        <a:t>Вологе</a:t>
                      </a:r>
                      <a:r>
                        <a:rPr lang="ru-RU" dirty="0" smtClean="0"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dirty="0" err="1" smtClean="0">
                          <a:latin typeface="Segoe Print" panose="02000600000000000000" pitchFamily="2" charset="0"/>
                        </a:rPr>
                        <a:t>середовище</a:t>
                      </a:r>
                      <a:r>
                        <a:rPr lang="ru-RU" baseline="0" dirty="0" smtClean="0">
                          <a:latin typeface="Segoe Print" panose="02000600000000000000" pitchFamily="2" charset="0"/>
                        </a:rPr>
                        <a:t> (ванна к</a:t>
                      </a:r>
                      <a:r>
                        <a:rPr lang="uk-UA" baseline="0" dirty="0" err="1" smtClean="0">
                          <a:latin typeface="Segoe Print" panose="02000600000000000000" pitchFamily="2" charset="0"/>
                        </a:rPr>
                        <a:t>імната</a:t>
                      </a:r>
                      <a:r>
                        <a:rPr lang="uk-UA" baseline="0" dirty="0" smtClean="0">
                          <a:latin typeface="Segoe Print" panose="02000600000000000000" pitchFamily="2" charset="0"/>
                        </a:rPr>
                        <a:t>)</a:t>
                      </a:r>
                      <a:endParaRPr lang="ru-RU" dirty="0"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31350571"/>
                  </a:ext>
                </a:extLst>
              </a:tr>
              <a:tr h="70074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>
                          <a:latin typeface="Segoe Print" panose="02000600000000000000" pitchFamily="2" charset="0"/>
                        </a:rPr>
                        <a:t>Приклеювання</a:t>
                      </a:r>
                      <a:r>
                        <a:rPr lang="ru-RU" baseline="0" dirty="0" smtClean="0"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baseline="0" dirty="0" err="1" smtClean="0">
                          <a:latin typeface="Segoe Print" panose="02000600000000000000" pitchFamily="2" charset="0"/>
                        </a:rPr>
                        <a:t>др</a:t>
                      </a:r>
                      <a:r>
                        <a:rPr lang="uk-UA" baseline="0" dirty="0" err="1" smtClean="0">
                          <a:latin typeface="Segoe Print" panose="02000600000000000000" pitchFamily="2" charset="0"/>
                        </a:rPr>
                        <a:t>ібних</a:t>
                      </a:r>
                      <a:r>
                        <a:rPr lang="uk-UA" baseline="0" dirty="0" smtClean="0">
                          <a:latin typeface="Segoe Print" panose="02000600000000000000" pitchFamily="2" charset="0"/>
                        </a:rPr>
                        <a:t> деталей</a:t>
                      </a:r>
                      <a:endParaRPr lang="ru-RU" dirty="0" smtClean="0"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6027268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3491881" y="3588060"/>
            <a:ext cx="2583556" cy="1892301"/>
            <a:chOff x="4407811" y="2714603"/>
            <a:chExt cx="2621924" cy="203179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2851" y="3548930"/>
              <a:ext cx="1306884" cy="119747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/>
            <a:srcRect l="8343"/>
            <a:stretch/>
          </p:blipFill>
          <p:spPr>
            <a:xfrm>
              <a:off x="4407811" y="2714603"/>
              <a:ext cx="1154138" cy="1072242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57130" y="188640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на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поліпропіленовій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основі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649802"/>
              </p:ext>
            </p:extLst>
          </p:nvPr>
        </p:nvGraphicFramePr>
        <p:xfrm>
          <a:off x="4428175" y="895039"/>
          <a:ext cx="4032258" cy="186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086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344086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344086">
                  <a:extLst>
                    <a:ext uri="{9D8B030D-6E8A-4147-A177-3AD203B41FA5}">
                      <a16:colId xmlns="" xmlns:a16="http://schemas.microsoft.com/office/drawing/2014/main" val="3856994788"/>
                    </a:ext>
                  </a:extLst>
                </a:gridCol>
              </a:tblGrid>
              <a:tr h="372977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7297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25 м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50 мм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7297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10 м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50 мм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039339"/>
                  </a:ext>
                </a:extLst>
              </a:tr>
              <a:tr h="37297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5 м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50 мм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9799280"/>
                  </a:ext>
                </a:extLst>
              </a:tr>
              <a:tr h="37297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2 м</a:t>
                      </a:r>
                      <a:endParaRPr lang="ru-RU" sz="14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</a:rPr>
                        <a:t>50 мм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47771357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57" y="5085185"/>
            <a:ext cx="1171659" cy="99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82" y="2894628"/>
            <a:ext cx="1300581" cy="11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1375" y="190213"/>
            <a:ext cx="86090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ПЕТ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прозора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888698"/>
            <a:ext cx="4063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</a:rPr>
              <a:t>Склад</a:t>
            </a:r>
            <a:r>
              <a:rPr lang="ru-RU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ru-RU" dirty="0"/>
              <a:t>* </a:t>
            </a:r>
            <a:r>
              <a:rPr lang="ru-RU" dirty="0">
                <a:latin typeface="Segoe Print" panose="02000600000000000000" pitchFamily="2" charset="0"/>
              </a:rPr>
              <a:t>ПЕТ-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r>
              <a:rPr lang="ru-RU" dirty="0">
                <a:latin typeface="Segoe Print" panose="02000600000000000000" pitchFamily="2" charset="0"/>
              </a:rPr>
              <a:t> (</a:t>
            </a:r>
            <a:r>
              <a:rPr lang="ru-RU" dirty="0" err="1">
                <a:latin typeface="Segoe Print" panose="02000600000000000000" pitchFamily="2" charset="0"/>
              </a:rPr>
              <a:t>поліетилентерафлат</a:t>
            </a:r>
            <a:r>
              <a:rPr lang="ru-RU" dirty="0">
                <a:latin typeface="Segoe Print" panose="02000600000000000000" pitchFamily="2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- акрилат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</a:t>
            </a:r>
            <a:r>
              <a:rPr lang="ru-RU" dirty="0" err="1">
                <a:latin typeface="Segoe Print" panose="02000600000000000000" pitchFamily="2" charset="0"/>
              </a:rPr>
              <a:t>захисний</a:t>
            </a:r>
            <a:r>
              <a:rPr lang="ru-RU" dirty="0">
                <a:latin typeface="Segoe Print" panose="02000600000000000000" pitchFamily="2" charset="0"/>
              </a:rPr>
              <a:t> шар - </a:t>
            </a:r>
            <a:r>
              <a:rPr lang="ru-RU" dirty="0" err="1">
                <a:latin typeface="Segoe Print" panose="02000600000000000000" pitchFamily="2" charset="0"/>
              </a:rPr>
              <a:t>плівка</a:t>
            </a:r>
            <a:r>
              <a:rPr lang="ru-RU" dirty="0">
                <a:latin typeface="Segoe Print" panose="02000600000000000000" pitchFamily="2" charset="0"/>
              </a:rPr>
              <a:t> </a:t>
            </a:r>
          </a:p>
        </p:txBody>
      </p:sp>
      <p:pic>
        <p:nvPicPr>
          <p:cNvPr id="1028" name="Picture 4" descr="Картинки по запросу лента пэт прозрачна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" t="9208" r="1716"/>
          <a:stretch/>
        </p:blipFill>
        <p:spPr bwMode="auto">
          <a:xfrm>
            <a:off x="4875024" y="548680"/>
            <a:ext cx="3245874" cy="319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11837"/>
              </p:ext>
            </p:extLst>
          </p:nvPr>
        </p:nvGraphicFramePr>
        <p:xfrm>
          <a:off x="467544" y="3068960"/>
          <a:ext cx="6877124" cy="331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562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438562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433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Підходить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кріплення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світодіодної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стрічки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  <a:tr h="187865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кріплення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коробів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дзеркал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автомобільних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аксесуарів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агресивному</a:t>
                      </a:r>
                      <a:r>
                        <a:rPr lang="ru-RU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середовищі</a:t>
                      </a:r>
                      <a:endParaRPr lang="ru-RU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362165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67654"/>
              </p:ext>
            </p:extLst>
          </p:nvPr>
        </p:nvGraphicFramePr>
        <p:xfrm>
          <a:off x="4585637" y="3573016"/>
          <a:ext cx="3818733" cy="705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11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272911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272911">
                  <a:extLst>
                    <a:ext uri="{9D8B030D-6E8A-4147-A177-3AD203B41FA5}">
                      <a16:colId xmlns="" xmlns:a16="http://schemas.microsoft.com/office/drawing/2014/main" val="1085495357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 м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12 м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прозорий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8709007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800" y="4623182"/>
            <a:ext cx="1728192" cy="14574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13" y="4653136"/>
            <a:ext cx="157816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81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381328"/>
            <a:ext cx="1728192" cy="4766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375" y="190213"/>
            <a:ext cx="87531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Двостороння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стрічка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ELCOR</a:t>
            </a:r>
            <a:r>
              <a:rPr lang="ru-RU" sz="2600" b="1" baseline="30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ТМ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на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тканевій</a:t>
            </a:r>
            <a:r>
              <a:rPr lang="ru-RU" sz="26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ru-RU" sz="2600" b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ramond" panose="02020404030301010803" pitchFamily="18" charset="0"/>
                <a:ea typeface="+mj-ea"/>
                <a:cs typeface="+mj-cs"/>
              </a:rPr>
              <a:t>основі</a:t>
            </a:r>
            <a:endParaRPr lang="ru-RU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888698"/>
            <a:ext cx="5152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Segoe Print" panose="02000600000000000000" pitchFamily="2" charset="0"/>
              </a:rPr>
              <a:t>Склад</a:t>
            </a:r>
            <a:r>
              <a:rPr lang="ru-RU" dirty="0">
                <a:latin typeface="Segoe Print" panose="020006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* тканева основа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Segoe Print" panose="02000600000000000000" pitchFamily="2" charset="0"/>
              </a:rPr>
              <a:t> * </a:t>
            </a:r>
            <a:r>
              <a:rPr lang="ru-RU" dirty="0" err="1">
                <a:latin typeface="Segoe Print" panose="02000600000000000000" pitchFamily="2" charset="0"/>
              </a:rPr>
              <a:t>клеєва</a:t>
            </a:r>
            <a:r>
              <a:rPr lang="ru-RU" dirty="0">
                <a:latin typeface="Segoe Print" panose="02000600000000000000" pitchFamily="2" charset="0"/>
              </a:rPr>
              <a:t> основа </a:t>
            </a:r>
            <a:r>
              <a:rPr lang="ru-RU" dirty="0" smtClean="0">
                <a:latin typeface="Segoe Print" panose="02000600000000000000" pitchFamily="2" charset="0"/>
              </a:rPr>
              <a:t>– </a:t>
            </a:r>
            <a:r>
              <a:rPr lang="en-US" dirty="0" smtClean="0">
                <a:latin typeface="Segoe Print" panose="02000600000000000000" pitchFamily="2" charset="0"/>
              </a:rPr>
              <a:t>Hot Melt</a:t>
            </a:r>
            <a:endParaRPr lang="ru-RU" dirty="0" smtClean="0"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Segoe Print" panose="02000600000000000000" pitchFamily="2" charset="0"/>
              </a:rPr>
              <a:t> * </a:t>
            </a:r>
            <a:r>
              <a:rPr lang="ru-RU" dirty="0" err="1" smtClean="0">
                <a:latin typeface="Segoe Print" panose="02000600000000000000" pitchFamily="2" charset="0"/>
              </a:rPr>
              <a:t>захисний</a:t>
            </a:r>
            <a:r>
              <a:rPr lang="ru-RU" dirty="0" smtClean="0">
                <a:latin typeface="Segoe Print" panose="02000600000000000000" pitchFamily="2" charset="0"/>
              </a:rPr>
              <a:t> шар - </a:t>
            </a:r>
            <a:r>
              <a:rPr lang="ru-RU" dirty="0" err="1" smtClean="0">
                <a:latin typeface="Segoe Print" panose="02000600000000000000" pitchFamily="2" charset="0"/>
              </a:rPr>
              <a:t>силіконізований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latin typeface="Segoe Print" panose="02000600000000000000" pitchFamily="2" charset="0"/>
              </a:rPr>
              <a:t>папір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693" t="12910" r="13307" b="15374"/>
          <a:stretch/>
        </p:blipFill>
        <p:spPr>
          <a:xfrm>
            <a:off x="5724128" y="764704"/>
            <a:ext cx="2736304" cy="270511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27017"/>
              </p:ext>
            </p:extLst>
          </p:nvPr>
        </p:nvGraphicFramePr>
        <p:xfrm>
          <a:off x="4932041" y="4061704"/>
          <a:ext cx="4211958" cy="142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986">
                  <a:extLst>
                    <a:ext uri="{9D8B030D-6E8A-4147-A177-3AD203B41FA5}">
                      <a16:colId xmlns="" xmlns:a16="http://schemas.microsoft.com/office/drawing/2014/main" val="1569786489"/>
                    </a:ext>
                  </a:extLst>
                </a:gridCol>
                <a:gridCol w="1403986">
                  <a:extLst>
                    <a:ext uri="{9D8B030D-6E8A-4147-A177-3AD203B41FA5}">
                      <a16:colId xmlns="" xmlns:a16="http://schemas.microsoft.com/office/drawing/2014/main" val="3279488846"/>
                    </a:ext>
                  </a:extLst>
                </a:gridCol>
                <a:gridCol w="1403986">
                  <a:extLst>
                    <a:ext uri="{9D8B030D-6E8A-4147-A177-3AD203B41FA5}">
                      <a16:colId xmlns="" xmlns:a16="http://schemas.microsoft.com/office/drawing/2014/main" val="3878983004"/>
                    </a:ext>
                  </a:extLst>
                </a:gridCol>
              </a:tblGrid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Довжина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Ширина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Колір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5096261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25 м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7324482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10 м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0039339"/>
                  </a:ext>
                </a:extLst>
              </a:tr>
              <a:tr h="352783"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3 м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50 мм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білий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979928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26648"/>
              </p:ext>
            </p:extLst>
          </p:nvPr>
        </p:nvGraphicFramePr>
        <p:xfrm>
          <a:off x="535050" y="3019560"/>
          <a:ext cx="6413214" cy="2526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07">
                  <a:extLst>
                    <a:ext uri="{9D8B030D-6E8A-4147-A177-3AD203B41FA5}">
                      <a16:colId xmlns="" xmlns:a16="http://schemas.microsoft.com/office/drawing/2014/main" val="157599979"/>
                    </a:ext>
                  </a:extLst>
                </a:gridCol>
                <a:gridCol w="3206607">
                  <a:extLst>
                    <a:ext uri="{9D8B030D-6E8A-4147-A177-3AD203B41FA5}">
                      <a16:colId xmlns="" xmlns:a16="http://schemas.microsoft.com/office/drawing/2014/main" val="378653338"/>
                    </a:ext>
                  </a:extLst>
                </a:gridCol>
              </a:tblGrid>
              <a:tr h="1050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b="1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Використання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Приклеювання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покриттів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підлоги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 з негладкою основою: коврики,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ковролін</a:t>
                      </a:r>
                      <a:r>
                        <a:rPr lang="ru-RU" b="0" kern="1200" dirty="0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b="0" kern="1200" dirty="0" err="1" smtClean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лінолеум</a:t>
                      </a:r>
                      <a:endParaRPr lang="ru-RU" b="0" kern="1200" dirty="0" smtClean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30704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343"/>
          <a:stretch/>
        </p:blipFill>
        <p:spPr>
          <a:xfrm>
            <a:off x="3563888" y="2787477"/>
            <a:ext cx="1226026" cy="11390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554" y="4299720"/>
            <a:ext cx="1287760" cy="11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SWOT Analys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1319</Words>
  <Application>Microsoft Office PowerPoint</Application>
  <PresentationFormat>Экран (4:3)</PresentationFormat>
  <Paragraphs>330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SWOT Analysis</vt:lpstr>
      <vt:lpstr>Клейкі стрічки для будівництва і ремонту                </vt:lpstr>
      <vt:lpstr>Презентация PowerPoint</vt:lpstr>
      <vt:lpstr>Презентация PowerPoint</vt:lpstr>
      <vt:lpstr>Складові частини стрічки</vt:lpstr>
      <vt:lpstr>Процес виробництва клейкої стрічки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асортимент клейких стрічок ТМ ELCOR створений для якнайкращого задоволення потреб вимогливих клієнтів, ціна – створена, щоб приємно дивувати покупців, а упаковка – щоб економити час на вибір потрібного продукту та допомагати продавцю.</vt:lpstr>
      <vt:lpstr>Дякую за увагу!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Analysis</dc:title>
  <dc:creator>Admin</dc:creator>
  <cp:lastModifiedBy>Черкас Оксана</cp:lastModifiedBy>
  <cp:revision>67</cp:revision>
  <dcterms:created xsi:type="dcterms:W3CDTF">2011-11-28T19:19:40Z</dcterms:created>
  <dcterms:modified xsi:type="dcterms:W3CDTF">2018-07-04T13:25:47Z</dcterms:modified>
</cp:coreProperties>
</file>